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notesMasterIdLst>
    <p:notesMasterId r:id="rId69"/>
  </p:notesMasterIdLst>
  <p:sldIdLst>
    <p:sldId id="256" r:id="rId2"/>
    <p:sldId id="258" r:id="rId3"/>
    <p:sldId id="337" r:id="rId4"/>
    <p:sldId id="259" r:id="rId5"/>
    <p:sldId id="326" r:id="rId6"/>
    <p:sldId id="348" r:id="rId7"/>
    <p:sldId id="260" r:id="rId8"/>
    <p:sldId id="261" r:id="rId9"/>
    <p:sldId id="344" r:id="rId10"/>
    <p:sldId id="349" r:id="rId11"/>
    <p:sldId id="263" r:id="rId12"/>
    <p:sldId id="325" r:id="rId13"/>
    <p:sldId id="321" r:id="rId14"/>
    <p:sldId id="322" r:id="rId15"/>
    <p:sldId id="324" r:id="rId16"/>
    <p:sldId id="317" r:id="rId17"/>
    <p:sldId id="318" r:id="rId18"/>
    <p:sldId id="319" r:id="rId19"/>
    <p:sldId id="355" r:id="rId20"/>
    <p:sldId id="356" r:id="rId21"/>
    <p:sldId id="350" r:id="rId22"/>
    <p:sldId id="320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51" r:id="rId32"/>
    <p:sldId id="274" r:id="rId33"/>
    <p:sldId id="300" r:id="rId34"/>
    <p:sldId id="298" r:id="rId35"/>
    <p:sldId id="297" r:id="rId36"/>
    <p:sldId id="301" r:id="rId37"/>
    <p:sldId id="275" r:id="rId38"/>
    <p:sldId id="302" r:id="rId39"/>
    <p:sldId id="303" r:id="rId40"/>
    <p:sldId id="276" r:id="rId41"/>
    <p:sldId id="304" r:id="rId42"/>
    <p:sldId id="277" r:id="rId43"/>
    <p:sldId id="308" r:id="rId44"/>
    <p:sldId id="306" r:id="rId45"/>
    <p:sldId id="305" r:id="rId46"/>
    <p:sldId id="307" r:id="rId47"/>
    <p:sldId id="278" r:id="rId48"/>
    <p:sldId id="279" r:id="rId49"/>
    <p:sldId id="312" r:id="rId50"/>
    <p:sldId id="309" r:id="rId51"/>
    <p:sldId id="310" r:id="rId52"/>
    <p:sldId id="311" r:id="rId53"/>
    <p:sldId id="280" r:id="rId54"/>
    <p:sldId id="313" r:id="rId55"/>
    <p:sldId id="314" r:id="rId56"/>
    <p:sldId id="315" r:id="rId57"/>
    <p:sldId id="316" r:id="rId58"/>
    <p:sldId id="354" r:id="rId59"/>
    <p:sldId id="281" r:id="rId60"/>
    <p:sldId id="353" r:id="rId61"/>
    <p:sldId id="327" r:id="rId62"/>
    <p:sldId id="352" r:id="rId63"/>
    <p:sldId id="292" r:id="rId64"/>
    <p:sldId id="345" r:id="rId65"/>
    <p:sldId id="294" r:id="rId66"/>
    <p:sldId id="346" r:id="rId67"/>
    <p:sldId id="296" r:id="rId6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82CF"/>
    <a:srgbClr val="0A4E19"/>
    <a:srgbClr val="FECC2B"/>
    <a:srgbClr val="14A4DA"/>
    <a:srgbClr val="BFBFBF"/>
    <a:srgbClr val="CDCDCD"/>
    <a:srgbClr val="DFDFDF"/>
    <a:srgbClr val="ECECEC"/>
    <a:srgbClr val="DBF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563" autoAdjust="0"/>
  </p:normalViewPr>
  <p:slideViewPr>
    <p:cSldViewPr snapToGrid="0" snapToObjects="1">
      <p:cViewPr varScale="1">
        <p:scale>
          <a:sx n="93" d="100"/>
          <a:sy n="93" d="100"/>
        </p:scale>
        <p:origin x="15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C921B-926C-4DD0-B23F-B975681AA541}" type="datetimeFigureOut">
              <a:rPr lang="es-VE" smtClean="0"/>
              <a:t>20/05/2017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8408D-4BC2-4707-9266-BBFE4E283F7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48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En cuanto</a:t>
            </a:r>
            <a:r>
              <a:rPr lang="es-VE" baseline="0" dirty="0" smtClean="0"/>
              <a:t> a la dificultad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8408D-4BC2-4707-9266-BBFE4E283F7E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8046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5/20/2017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5/20/2017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20/05/2017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/>
              <a:t>Marco </a:t>
            </a:r>
            <a:r>
              <a:rPr lang="es-ES" sz="2100" u="sng" dirty="0" smtClean="0"/>
              <a:t>metodológico</a:t>
            </a:r>
            <a:endParaRPr lang="es-ES" sz="2100" u="sng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633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8" name="Agrupar 7"/>
          <p:cNvGrpSpPr/>
          <p:nvPr/>
        </p:nvGrpSpPr>
        <p:grpSpPr>
          <a:xfrm>
            <a:off x="2540676" y="1821904"/>
            <a:ext cx="4392030" cy="3452332"/>
            <a:chOff x="2540676" y="1821904"/>
            <a:chExt cx="4392030" cy="3452332"/>
          </a:xfrm>
        </p:grpSpPr>
        <p:grpSp>
          <p:nvGrpSpPr>
            <p:cNvPr id="5" name="Agrupar 4"/>
            <p:cNvGrpSpPr/>
            <p:nvPr/>
          </p:nvGrpSpPr>
          <p:grpSpPr>
            <a:xfrm>
              <a:off x="2749175" y="1821904"/>
              <a:ext cx="4183531" cy="3452332"/>
              <a:chOff x="2749175" y="1821904"/>
              <a:chExt cx="4183531" cy="3452332"/>
            </a:xfrm>
          </p:grpSpPr>
          <p:grpSp>
            <p:nvGrpSpPr>
              <p:cNvPr id="4" name="Agrupar 3"/>
              <p:cNvGrpSpPr/>
              <p:nvPr/>
            </p:nvGrpSpPr>
            <p:grpSpPr>
              <a:xfrm>
                <a:off x="2749175" y="1821904"/>
                <a:ext cx="4183531" cy="3452332"/>
                <a:chOff x="2629647" y="1821904"/>
                <a:chExt cx="4183531" cy="3452332"/>
              </a:xfrm>
            </p:grpSpPr>
            <p:pic>
              <p:nvPicPr>
                <p:cNvPr id="3" name="Imagen 2" descr="Captura de pantalla 2017-05-11 a la(s) 17.33.24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9647" y="1821904"/>
                  <a:ext cx="4007171" cy="3452332"/>
                </a:xfrm>
                <a:prstGeom prst="rect">
                  <a:avLst/>
                </a:prstGeom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5889884" y="2121648"/>
                  <a:ext cx="923294" cy="2136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Rectángulo 14"/>
                <p:cNvSpPr/>
                <p:nvPr/>
              </p:nvSpPr>
              <p:spPr>
                <a:xfrm>
                  <a:off x="5217530" y="4243294"/>
                  <a:ext cx="1281881" cy="3884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0" name="Rectángulo 19"/>
              <p:cNvSpPr/>
              <p:nvPr/>
            </p:nvSpPr>
            <p:spPr>
              <a:xfrm>
                <a:off x="3378234" y="4455459"/>
                <a:ext cx="3016590" cy="654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676" y="4385982"/>
              <a:ext cx="3913912" cy="57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3" name="Agrupar 2"/>
          <p:cNvGrpSpPr/>
          <p:nvPr/>
        </p:nvGrpSpPr>
        <p:grpSpPr>
          <a:xfrm>
            <a:off x="1798313" y="1620517"/>
            <a:ext cx="5510981" cy="3681281"/>
            <a:chOff x="1798313" y="1620517"/>
            <a:chExt cx="5510981" cy="3681281"/>
          </a:xfrm>
        </p:grpSpPr>
        <p:pic>
          <p:nvPicPr>
            <p:cNvPr id="8" name="Imagen 7" descr="Macintosh HD:Users:sandravillamizar:Desktop:daily vista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313" y="1620517"/>
              <a:ext cx="5510981" cy="36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/>
            <p:cNvSpPr/>
            <p:nvPr/>
          </p:nvSpPr>
          <p:spPr>
            <a:xfrm>
              <a:off x="5889884" y="4243294"/>
              <a:ext cx="923294" cy="3884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3" name="Imagen 2" descr="Captura de pantalla 2017-05-11 a la(s) 17.40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13" y="1844635"/>
            <a:ext cx="5871882" cy="34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3" name="Agrupar 2"/>
          <p:cNvGrpSpPr/>
          <p:nvPr/>
        </p:nvGrpSpPr>
        <p:grpSpPr>
          <a:xfrm>
            <a:off x="1643529" y="1620517"/>
            <a:ext cx="5916706" cy="4236424"/>
            <a:chOff x="305560" y="-92553"/>
            <a:chExt cx="8618381" cy="6069024"/>
          </a:xfrm>
        </p:grpSpPr>
        <p:pic>
          <p:nvPicPr>
            <p:cNvPr id="8" name="Imagen 7" descr="Macintosh HD:Users:sandravillamizar:Desktop:review and retrospective vista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60" y="-92553"/>
              <a:ext cx="8618381" cy="6069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ángulo 8"/>
            <p:cNvSpPr/>
            <p:nvPr/>
          </p:nvSpPr>
          <p:spPr>
            <a:xfrm>
              <a:off x="1798313" y="3597838"/>
              <a:ext cx="4990353" cy="21365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635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71" y="1620517"/>
            <a:ext cx="5492981" cy="4104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9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u="sng" dirty="0" smtClean="0"/>
              <a:t>Desarrollo</a:t>
            </a:r>
            <a:r>
              <a:rPr lang="en-US" sz="2100" u="sng" dirty="0" smtClean="0"/>
              <a:t> del </a:t>
            </a:r>
            <a:r>
              <a:rPr lang="es-VE" sz="2100" u="sng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9212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Modelo Entidad-Relación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7906" y="3156982"/>
            <a:ext cx="5097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65724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107931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de 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presenciales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individual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NFC, buscador </a:t>
            </a:r>
            <a:r>
              <a:rPr lang="es-VE" sz="1600" dirty="0"/>
              <a:t>por </a:t>
            </a:r>
            <a:r>
              <a:rPr lang="es-VE" sz="1600" dirty="0" smtClean="0"/>
              <a:t>lista,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976096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391147"/>
            <a:ext cx="3423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Niveles 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4272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600379" y="895786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13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7902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7" name="Agrupar 26"/>
          <p:cNvGrpSpPr/>
          <p:nvPr/>
        </p:nvGrpSpPr>
        <p:grpSpPr>
          <a:xfrm>
            <a:off x="365995" y="2731505"/>
            <a:ext cx="8408537" cy="2692242"/>
            <a:chOff x="62927" y="2716565"/>
            <a:chExt cx="8408537" cy="2692242"/>
          </a:xfrm>
        </p:grpSpPr>
        <p:grpSp>
          <p:nvGrpSpPr>
            <p:cNvPr id="28" name="Agrupar 27"/>
            <p:cNvGrpSpPr/>
            <p:nvPr/>
          </p:nvGrpSpPr>
          <p:grpSpPr>
            <a:xfrm>
              <a:off x="62927" y="2716566"/>
              <a:ext cx="3390656" cy="2692240"/>
              <a:chOff x="133672" y="116982"/>
              <a:chExt cx="7842321" cy="6584347"/>
            </a:xfrm>
          </p:grpSpPr>
          <p:pic>
            <p:nvPicPr>
              <p:cNvPr id="43" name="Imagen 42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44" name="Imagen 43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45" name="Marco 44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Marco 45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3456312" y="2716565"/>
              <a:ext cx="1569713" cy="2692241"/>
              <a:chOff x="3472389" y="2732575"/>
              <a:chExt cx="1569713" cy="2676232"/>
            </a:xfrm>
          </p:grpSpPr>
          <p:pic>
            <p:nvPicPr>
              <p:cNvPr id="41" name="Imagen 40" descr="Captura de pantalla 2017-05-03 a la(s) 16.38.2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389" y="2732575"/>
                <a:ext cx="1569713" cy="2676232"/>
              </a:xfrm>
              <a:prstGeom prst="rect">
                <a:avLst/>
              </a:prstGeom>
            </p:spPr>
          </p:pic>
          <p:sp>
            <p:nvSpPr>
              <p:cNvPr id="42" name="Marco 41"/>
              <p:cNvSpPr/>
              <p:nvPr/>
            </p:nvSpPr>
            <p:spPr>
              <a:xfrm>
                <a:off x="3773803" y="2746572"/>
                <a:ext cx="1059293" cy="239158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Agrupar 29"/>
            <p:cNvGrpSpPr/>
            <p:nvPr/>
          </p:nvGrpSpPr>
          <p:grpSpPr>
            <a:xfrm>
              <a:off x="5043489" y="2716565"/>
              <a:ext cx="1627687" cy="2692242"/>
              <a:chOff x="1950833" y="0"/>
              <a:chExt cx="3728020" cy="5643358"/>
            </a:xfrm>
          </p:grpSpPr>
          <p:pic>
            <p:nvPicPr>
              <p:cNvPr id="38" name="Imagen 37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0833" y="0"/>
                <a:ext cx="3728020" cy="5643358"/>
              </a:xfrm>
              <a:prstGeom prst="rect">
                <a:avLst/>
              </a:prstGeom>
            </p:spPr>
          </p:pic>
          <p:pic>
            <p:nvPicPr>
              <p:cNvPr id="39" name="Imagen 38" descr="Captura de pantalla 2017-05-03 a la(s) 16.44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280" y="28536"/>
                <a:ext cx="1640927" cy="442337"/>
              </a:xfrm>
              <a:prstGeom prst="rect">
                <a:avLst/>
              </a:prstGeom>
            </p:spPr>
          </p:pic>
          <p:sp>
            <p:nvSpPr>
              <p:cNvPr id="40" name="Marco 39"/>
              <p:cNvSpPr/>
              <p:nvPr/>
            </p:nvSpPr>
            <p:spPr>
              <a:xfrm>
                <a:off x="2113279" y="2370167"/>
                <a:ext cx="3408973" cy="918821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6687886" y="2716567"/>
              <a:ext cx="1783578" cy="2692240"/>
              <a:chOff x="1270272" y="-1"/>
              <a:chExt cx="5374755" cy="7892795"/>
            </a:xfrm>
          </p:grpSpPr>
          <p:grpSp>
            <p:nvGrpSpPr>
              <p:cNvPr id="32" name="Agrupar 31"/>
              <p:cNvGrpSpPr/>
              <p:nvPr/>
            </p:nvGrpSpPr>
            <p:grpSpPr>
              <a:xfrm>
                <a:off x="1270272" y="-1"/>
                <a:ext cx="5374755" cy="7892795"/>
                <a:chOff x="1270272" y="-1"/>
                <a:chExt cx="5374755" cy="7892795"/>
              </a:xfrm>
            </p:grpSpPr>
            <p:grpSp>
              <p:nvGrpSpPr>
                <p:cNvPr id="34" name="Agrupar 33"/>
                <p:cNvGrpSpPr/>
                <p:nvPr/>
              </p:nvGrpSpPr>
              <p:grpSpPr>
                <a:xfrm>
                  <a:off x="1270273" y="-1"/>
                  <a:ext cx="5374754" cy="7892795"/>
                  <a:chOff x="1270273" y="0"/>
                  <a:chExt cx="4002338" cy="6858000"/>
                </a:xfrm>
              </p:grpSpPr>
              <p:pic>
                <p:nvPicPr>
                  <p:cNvPr id="36" name="Imagen 35" descr="Captura de pantalla 2017-05-03 a la(s) 16.37.11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70273" y="0"/>
                    <a:ext cx="4002338" cy="685800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ángulo 36"/>
                  <p:cNvSpPr/>
                  <p:nvPr/>
                </p:nvSpPr>
                <p:spPr>
                  <a:xfrm>
                    <a:off x="1305649" y="2228588"/>
                    <a:ext cx="3922615" cy="1898497"/>
                  </a:xfrm>
                  <a:prstGeom prst="rect">
                    <a:avLst/>
                  </a:prstGeom>
                  <a:solidFill>
                    <a:srgbClr val="F9F9F9"/>
                  </a:solidFill>
                  <a:ln>
                    <a:solidFill>
                      <a:srgbClr val="F9F9F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pic>
              <p:nvPicPr>
                <p:cNvPr id="35" name="Imagen 34" descr="Captura de pantalla 2017-05-03 a la(s) 16.48.20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272" y="908222"/>
                  <a:ext cx="5315201" cy="2561897"/>
                </a:xfrm>
                <a:prstGeom prst="rect">
                  <a:avLst/>
                </a:prstGeom>
              </p:spPr>
            </p:pic>
          </p:grpSp>
          <p:sp>
            <p:nvSpPr>
              <p:cNvPr id="33" name="Marco 32"/>
              <p:cNvSpPr/>
              <p:nvPr/>
            </p:nvSpPr>
            <p:spPr>
              <a:xfrm>
                <a:off x="1270272" y="879238"/>
                <a:ext cx="5315202" cy="2590881"/>
              </a:xfrm>
              <a:prstGeom prst="frame">
                <a:avLst>
                  <a:gd name="adj1" fmla="val 4159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996789" y="2766823"/>
            <a:ext cx="7041564" cy="2909785"/>
            <a:chOff x="405823" y="1417684"/>
            <a:chExt cx="7041564" cy="2909785"/>
          </a:xfrm>
        </p:grpSpPr>
        <p:grpSp>
          <p:nvGrpSpPr>
            <p:cNvPr id="25" name="Agrupar 24"/>
            <p:cNvGrpSpPr/>
            <p:nvPr/>
          </p:nvGrpSpPr>
          <p:grpSpPr>
            <a:xfrm>
              <a:off x="405823" y="1417685"/>
              <a:ext cx="1771952" cy="2909432"/>
              <a:chOff x="405823" y="1417685"/>
              <a:chExt cx="1771952" cy="2909432"/>
            </a:xfrm>
          </p:grpSpPr>
          <p:pic>
            <p:nvPicPr>
              <p:cNvPr id="35" name="Imagen 34" descr="Captura de pantalla 2017-04-22 a la(s) 20.22.4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823" y="1417685"/>
                <a:ext cx="1771952" cy="2909432"/>
              </a:xfrm>
              <a:prstGeom prst="rect">
                <a:avLst/>
              </a:prstGeom>
            </p:spPr>
          </p:pic>
          <p:sp>
            <p:nvSpPr>
              <p:cNvPr id="36" name="Marco 35"/>
              <p:cNvSpPr/>
              <p:nvPr/>
            </p:nvSpPr>
            <p:spPr>
              <a:xfrm>
                <a:off x="405823" y="2299620"/>
                <a:ext cx="1377325" cy="246029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Agrupar 25"/>
            <p:cNvGrpSpPr/>
            <p:nvPr/>
          </p:nvGrpSpPr>
          <p:grpSpPr>
            <a:xfrm>
              <a:off x="3922876" y="1417684"/>
              <a:ext cx="1752000" cy="2909432"/>
              <a:chOff x="4519016" y="1423101"/>
              <a:chExt cx="1752000" cy="2909432"/>
            </a:xfrm>
          </p:grpSpPr>
          <p:pic>
            <p:nvPicPr>
              <p:cNvPr id="33" name="Imagen 32" descr="Captura de pantalla 2017-04-22 a la(s) 20.21.3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016" y="1423101"/>
                <a:ext cx="1752000" cy="2909432"/>
              </a:xfrm>
              <a:prstGeom prst="rect">
                <a:avLst/>
              </a:prstGeom>
            </p:spPr>
          </p:pic>
          <p:sp>
            <p:nvSpPr>
              <p:cNvPr id="34" name="Marco 33"/>
              <p:cNvSpPr/>
              <p:nvPr/>
            </p:nvSpPr>
            <p:spPr>
              <a:xfrm>
                <a:off x="4604935" y="2652712"/>
                <a:ext cx="1582955" cy="45381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Agrupar 26"/>
            <p:cNvGrpSpPr/>
            <p:nvPr/>
          </p:nvGrpSpPr>
          <p:grpSpPr>
            <a:xfrm>
              <a:off x="2198888" y="1417685"/>
              <a:ext cx="1710469" cy="2909431"/>
              <a:chOff x="2233448" y="1417685"/>
              <a:chExt cx="1710469" cy="2909431"/>
            </a:xfrm>
          </p:grpSpPr>
          <p:pic>
            <p:nvPicPr>
              <p:cNvPr id="31" name="Imagen 30" descr="Captura de pantalla 2017-05-03 a la(s) 17.23.03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2087" y="1417685"/>
                <a:ext cx="1701830" cy="2909431"/>
              </a:xfrm>
              <a:prstGeom prst="rect">
                <a:avLst/>
              </a:prstGeom>
            </p:spPr>
          </p:pic>
          <p:sp>
            <p:nvSpPr>
              <p:cNvPr id="32" name="Marco 31"/>
              <p:cNvSpPr/>
              <p:nvPr/>
            </p:nvSpPr>
            <p:spPr>
              <a:xfrm>
                <a:off x="2233448" y="2290980"/>
                <a:ext cx="1701830" cy="542940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Agrupar 27"/>
            <p:cNvGrpSpPr/>
            <p:nvPr/>
          </p:nvGrpSpPr>
          <p:grpSpPr>
            <a:xfrm>
              <a:off x="5752728" y="1417684"/>
              <a:ext cx="1694659" cy="2909785"/>
              <a:chOff x="5744088" y="1417684"/>
              <a:chExt cx="1694659" cy="2909785"/>
            </a:xfrm>
          </p:grpSpPr>
          <p:pic>
            <p:nvPicPr>
              <p:cNvPr id="29" name="Imagen 28" descr="Captura de pantalla 2017-05-03 a la(s) 17.27.46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30" name="Marco 29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3" name="Agrupar 2"/>
          <p:cNvGrpSpPr/>
          <p:nvPr/>
        </p:nvGrpSpPr>
        <p:grpSpPr>
          <a:xfrm>
            <a:off x="438680" y="2874332"/>
            <a:ext cx="6508965" cy="2086139"/>
            <a:chOff x="438680" y="2874332"/>
            <a:chExt cx="6508965" cy="2086139"/>
          </a:xfrm>
        </p:grpSpPr>
        <p:grpSp>
          <p:nvGrpSpPr>
            <p:cNvPr id="12" name="Agrupar 11"/>
            <p:cNvGrpSpPr/>
            <p:nvPr/>
          </p:nvGrpSpPr>
          <p:grpSpPr>
            <a:xfrm>
              <a:off x="438680" y="2874332"/>
              <a:ext cx="6508965" cy="2086139"/>
              <a:chOff x="223652" y="1734427"/>
              <a:chExt cx="8128300" cy="2724052"/>
            </a:xfrm>
          </p:grpSpPr>
          <p:grpSp>
            <p:nvGrpSpPr>
              <p:cNvPr id="13" name="Agrupar 12"/>
              <p:cNvGrpSpPr/>
              <p:nvPr/>
            </p:nvGrpSpPr>
            <p:grpSpPr>
              <a:xfrm>
                <a:off x="223652" y="1734427"/>
                <a:ext cx="8128300" cy="2724052"/>
                <a:chOff x="223652" y="1734427"/>
                <a:chExt cx="8128300" cy="2724052"/>
              </a:xfrm>
            </p:grpSpPr>
            <p:grpSp>
              <p:nvGrpSpPr>
                <p:cNvPr id="20" name="Agrupar 19"/>
                <p:cNvGrpSpPr/>
                <p:nvPr/>
              </p:nvGrpSpPr>
              <p:grpSpPr>
                <a:xfrm>
                  <a:off x="223652" y="1739022"/>
                  <a:ext cx="4892950" cy="2714862"/>
                  <a:chOff x="772900" y="1670356"/>
                  <a:chExt cx="4892950" cy="2714862"/>
                </a:xfrm>
              </p:grpSpPr>
              <p:grpSp>
                <p:nvGrpSpPr>
                  <p:cNvPr id="23" name="Agrupar 22"/>
                  <p:cNvGrpSpPr/>
                  <p:nvPr/>
                </p:nvGrpSpPr>
                <p:grpSpPr>
                  <a:xfrm>
                    <a:off x="772900" y="1670356"/>
                    <a:ext cx="1678857" cy="2692240"/>
                    <a:chOff x="1270272" y="-1"/>
                    <a:chExt cx="5374755" cy="7892795"/>
                  </a:xfrm>
                </p:grpSpPr>
                <p:grpSp>
                  <p:nvGrpSpPr>
                    <p:cNvPr id="26" name="Agrupar 25"/>
                    <p:cNvGrpSpPr/>
                    <p:nvPr/>
                  </p:nvGrpSpPr>
                  <p:grpSpPr>
                    <a:xfrm>
                      <a:off x="1270272" y="-1"/>
                      <a:ext cx="5374755" cy="7892795"/>
                      <a:chOff x="1270272" y="-1"/>
                      <a:chExt cx="5374755" cy="7892795"/>
                    </a:xfrm>
                  </p:grpSpPr>
                  <p:grpSp>
                    <p:nvGrpSpPr>
                      <p:cNvPr id="28" name="Agrupar 27"/>
                      <p:cNvGrpSpPr/>
                      <p:nvPr/>
                    </p:nvGrpSpPr>
                    <p:grpSpPr>
                      <a:xfrm>
                        <a:off x="1270273" y="-1"/>
                        <a:ext cx="5374754" cy="7892795"/>
                        <a:chOff x="1270273" y="0"/>
                        <a:chExt cx="4002338" cy="6858000"/>
                      </a:xfrm>
                    </p:grpSpPr>
                    <p:pic>
                      <p:nvPicPr>
                        <p:cNvPr id="30" name="Imagen 29" descr="Captura de pantalla 2017-05-03 a la(s) 16.37.11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70273" y="0"/>
                          <a:ext cx="4002338" cy="68580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1" name="Rectángulo 30"/>
                        <p:cNvSpPr/>
                        <p:nvPr/>
                      </p:nvSpPr>
                      <p:spPr>
                        <a:xfrm>
                          <a:off x="1305649" y="2228588"/>
                          <a:ext cx="3922615" cy="1898497"/>
                        </a:xfrm>
                        <a:prstGeom prst="rect">
                          <a:avLst/>
                        </a:prstGeom>
                        <a:solidFill>
                          <a:srgbClr val="F9F9F9"/>
                        </a:solidFill>
                        <a:ln>
                          <a:solidFill>
                            <a:srgbClr val="F9F9F9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/>
                        </a:p>
                      </p:txBody>
                    </p:sp>
                  </p:grpSp>
                  <p:pic>
                    <p:nvPicPr>
                      <p:cNvPr id="29" name="Imagen 28" descr="Captura de pantalla 2017-05-03 a la(s) 16.48.20.png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70272" y="908222"/>
                        <a:ext cx="5315201" cy="25618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7" name="Marco 26"/>
                    <p:cNvSpPr/>
                    <p:nvPr/>
                  </p:nvSpPr>
                  <p:spPr>
                    <a:xfrm>
                      <a:off x="1270272" y="879238"/>
                      <a:ext cx="5315202" cy="2590881"/>
                    </a:xfrm>
                    <a:prstGeom prst="frame">
                      <a:avLst>
                        <a:gd name="adj1" fmla="val 4159"/>
                      </a:avLst>
                    </a:prstGeom>
                    <a:solidFill>
                      <a:schemeClr val="accent2"/>
                    </a:solidFill>
                    <a:ln>
                      <a:solidFill>
                        <a:srgbClr val="C0504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4" name="Imagen 23" descr="Captura de pantalla 2017-05-03 a la(s) 16.27.00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8496" y="1670356"/>
                    <a:ext cx="1587354" cy="2705025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 descr="Captura de pantalla 2017-05-03 a la(s) 17.03.00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70642" y="1670356"/>
                    <a:ext cx="1588020" cy="271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Imagen 20" descr="Captura de pantalla 2017-05-03 a la(s) 17.09.13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0925" y="1743617"/>
                  <a:ext cx="1586211" cy="2714862"/>
                </a:xfrm>
                <a:prstGeom prst="rect">
                  <a:avLst/>
                </a:prstGeom>
              </p:spPr>
            </p:pic>
            <p:pic>
              <p:nvPicPr>
                <p:cNvPr id="22" name="Imagen 21" descr="Captura de pantalla 2017-05-03 a la(s) 17.10.43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056" y="1734427"/>
                  <a:ext cx="1588896" cy="2719457"/>
                </a:xfrm>
                <a:prstGeom prst="rect">
                  <a:avLst/>
                </a:prstGeom>
              </p:spPr>
            </p:pic>
          </p:grpSp>
          <p:sp>
            <p:nvSpPr>
              <p:cNvPr id="15" name="Marco 14"/>
              <p:cNvSpPr/>
              <p:nvPr/>
            </p:nvSpPr>
            <p:spPr>
              <a:xfrm>
                <a:off x="4123041" y="2816272"/>
                <a:ext cx="993561" cy="542917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Marco 31"/>
            <p:cNvSpPr/>
            <p:nvPr/>
          </p:nvSpPr>
          <p:spPr>
            <a:xfrm>
              <a:off x="4787478" y="4059444"/>
              <a:ext cx="388984" cy="198791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11" name="Imagen 10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2" name="Agrupar 1"/>
          <p:cNvGrpSpPr/>
          <p:nvPr/>
        </p:nvGrpSpPr>
        <p:grpSpPr>
          <a:xfrm>
            <a:off x="513385" y="2874332"/>
            <a:ext cx="6508965" cy="2086139"/>
            <a:chOff x="513385" y="2874332"/>
            <a:chExt cx="6508965" cy="2086139"/>
          </a:xfrm>
        </p:grpSpPr>
        <p:grpSp>
          <p:nvGrpSpPr>
            <p:cNvPr id="13" name="Agrupar 12"/>
            <p:cNvGrpSpPr/>
            <p:nvPr/>
          </p:nvGrpSpPr>
          <p:grpSpPr>
            <a:xfrm>
              <a:off x="513385" y="2874332"/>
              <a:ext cx="6508965" cy="2086139"/>
              <a:chOff x="136949" y="2062729"/>
              <a:chExt cx="8668455" cy="2909786"/>
            </a:xfrm>
          </p:grpSpPr>
          <p:grpSp>
            <p:nvGrpSpPr>
              <p:cNvPr id="15" name="Agrupar 14"/>
              <p:cNvGrpSpPr/>
              <p:nvPr/>
            </p:nvGrpSpPr>
            <p:grpSpPr>
              <a:xfrm>
                <a:off x="136949" y="2062729"/>
                <a:ext cx="1694659" cy="2909785"/>
                <a:chOff x="5744088" y="1417684"/>
                <a:chExt cx="1694659" cy="2909785"/>
              </a:xfrm>
            </p:grpSpPr>
            <p:pic>
              <p:nvPicPr>
                <p:cNvPr id="26" name="Imagen 25" descr="Captura de pantalla 2017-05-03 a la(s) 17.27.46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4088" y="1417684"/>
                  <a:ext cx="1694659" cy="2909785"/>
                </a:xfrm>
                <a:prstGeom prst="rect">
                  <a:avLst/>
                </a:prstGeom>
              </p:spPr>
            </p:pic>
            <p:sp>
              <p:nvSpPr>
                <p:cNvPr id="27" name="Marco 26"/>
                <p:cNvSpPr/>
                <p:nvPr/>
              </p:nvSpPr>
              <p:spPr>
                <a:xfrm>
                  <a:off x="5744088" y="1711583"/>
                  <a:ext cx="1694659" cy="570516"/>
                </a:xfrm>
                <a:prstGeom prst="frame">
                  <a:avLst>
                    <a:gd name="adj1" fmla="val 4460"/>
                  </a:avLst>
                </a:prstGeom>
                <a:solidFill>
                  <a:schemeClr val="accent2"/>
                </a:solidFill>
                <a:ln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0" name="Imagen 19" descr="Captura de pantalla 2017-05-03 a la(s) 17.22.4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210" y="2062730"/>
                <a:ext cx="1692711" cy="2909784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3612047" y="2062731"/>
                <a:ext cx="1695428" cy="2909784"/>
                <a:chOff x="3612047" y="2062731"/>
                <a:chExt cx="1695428" cy="2909784"/>
              </a:xfrm>
            </p:grpSpPr>
            <p:pic>
              <p:nvPicPr>
                <p:cNvPr id="24" name="Imagen 23" descr="Captura de pantalla 2017-05-03 a la(s) 16.27.50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2047" y="2062731"/>
                  <a:ext cx="1695428" cy="2909784"/>
                </a:xfrm>
                <a:prstGeom prst="rect">
                  <a:avLst/>
                </a:prstGeom>
              </p:spPr>
            </p:pic>
            <p:sp>
              <p:nvSpPr>
                <p:cNvPr id="25" name="Marco 24"/>
                <p:cNvSpPr/>
                <p:nvPr/>
              </p:nvSpPr>
              <p:spPr>
                <a:xfrm>
                  <a:off x="4125516" y="3325975"/>
                  <a:ext cx="1003634" cy="643959"/>
                </a:xfrm>
                <a:prstGeom prst="frame">
                  <a:avLst>
                    <a:gd name="adj1" fmla="val 7902"/>
                  </a:avLst>
                </a:prstGeom>
                <a:solidFill>
                  <a:schemeClr val="accent2"/>
                </a:solidFill>
                <a:ln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2" name="Imagen 21" descr="Captura de pantalla 2017-05-03 a la(s) 17.38.07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463" y="2062729"/>
                <a:ext cx="1702037" cy="2909785"/>
              </a:xfrm>
              <a:prstGeom prst="rect">
                <a:avLst/>
              </a:prstGeom>
            </p:spPr>
          </p:pic>
          <p:pic>
            <p:nvPicPr>
              <p:cNvPr id="23" name="Imagen 22" descr="Captura de pantalla 2017-05-03 a la(s) 17.38.58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5144" y="2062729"/>
                <a:ext cx="1710260" cy="2909785"/>
              </a:xfrm>
              <a:prstGeom prst="rect">
                <a:avLst/>
              </a:prstGeom>
            </p:spPr>
          </p:pic>
        </p:grpSp>
        <p:sp>
          <p:nvSpPr>
            <p:cNvPr id="28" name="Marco 27"/>
            <p:cNvSpPr/>
            <p:nvPr/>
          </p:nvSpPr>
          <p:spPr>
            <a:xfrm>
              <a:off x="4828947" y="3796182"/>
              <a:ext cx="388984" cy="198791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72" y="3909871"/>
            <a:ext cx="2559468" cy="1706311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289438" y="3374769"/>
            <a:ext cx="2833084" cy="2776514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67" y="1518079"/>
            <a:ext cx="3261240" cy="1705669"/>
          </a:xfrm>
          <a:prstGeom prst="rect">
            <a:avLst/>
          </a:prstGeom>
        </p:spPr>
      </p:pic>
      <p:sp>
        <p:nvSpPr>
          <p:cNvPr id="4" name="Flecha doblada 3"/>
          <p:cNvSpPr/>
          <p:nvPr/>
        </p:nvSpPr>
        <p:spPr>
          <a:xfrm rot="16200000" flipH="1">
            <a:off x="1186158" y="2658664"/>
            <a:ext cx="1150707" cy="12401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24" name="Flecha doblada 23"/>
          <p:cNvSpPr/>
          <p:nvPr/>
        </p:nvSpPr>
        <p:spPr>
          <a:xfrm rot="16200000" flipH="1" flipV="1">
            <a:off x="5845901" y="2677305"/>
            <a:ext cx="1150704" cy="119618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0102" y="285973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Debido</a:t>
            </a:r>
            <a:endParaRPr lang="es-VE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19346" y="2854416"/>
            <a:ext cx="8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Genera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endParaRPr lang="es-ES_tradnl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 smtClean="0"/>
              <a:t>Categorización de cada sitio de la universidad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/>
              <a:t>Ver figura 6 – página 41 del tomo </a:t>
            </a:r>
          </a:p>
          <a:p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  Ver tabla 1 – página 42 del tomo </a:t>
            </a:r>
          </a:p>
          <a:p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campus, </a:t>
            </a:r>
            <a:r>
              <a:rPr lang="es-VE" sz="2000" dirty="0"/>
              <a:t>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 página 42)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414427" y="2025259"/>
            <a:ext cx="4077513" cy="3709166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  <p:sp>
        <p:nvSpPr>
          <p:cNvPr id="12" name="CuadroTexto 11"/>
          <p:cNvSpPr txBox="1"/>
          <p:nvPr/>
        </p:nvSpPr>
        <p:spPr>
          <a:xfrm>
            <a:off x="3767031" y="1663401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SearchUcab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endParaRPr lang="es-ES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389532" y="2776609"/>
            <a:ext cx="6327228" cy="3061692"/>
            <a:chOff x="1301226" y="1701401"/>
            <a:chExt cx="7756465" cy="3920617"/>
          </a:xfrm>
        </p:grpSpPr>
        <p:pic>
          <p:nvPicPr>
            <p:cNvPr id="10" name="Imagen 9" descr="D-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28" y="1701401"/>
              <a:ext cx="5488863" cy="3920617"/>
            </a:xfrm>
            <a:prstGeom prst="rect">
              <a:avLst/>
            </a:prstGeom>
          </p:spPr>
        </p:pic>
        <p:grpSp>
          <p:nvGrpSpPr>
            <p:cNvPr id="11" name="Agrupar 10"/>
            <p:cNvGrpSpPr/>
            <p:nvPr/>
          </p:nvGrpSpPr>
          <p:grpSpPr>
            <a:xfrm>
              <a:off x="1301226" y="1810658"/>
              <a:ext cx="2162556" cy="3553748"/>
              <a:chOff x="1292871" y="1810658"/>
              <a:chExt cx="2162556" cy="3553748"/>
            </a:xfrm>
          </p:grpSpPr>
          <p:grpSp>
            <p:nvGrpSpPr>
              <p:cNvPr id="12" name="Agrupar 11"/>
              <p:cNvGrpSpPr/>
              <p:nvPr/>
            </p:nvGrpSpPr>
            <p:grpSpPr>
              <a:xfrm>
                <a:off x="1292871" y="1810658"/>
                <a:ext cx="2162556" cy="3553748"/>
                <a:chOff x="2151416" y="0"/>
                <a:chExt cx="4025109" cy="6858000"/>
              </a:xfrm>
            </p:grpSpPr>
            <p:pic>
              <p:nvPicPr>
                <p:cNvPr id="15" name="Imagen 14" descr="Captura de pantalla 2017-05-10 a la(s) 16.42.42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1416" y="0"/>
                  <a:ext cx="4025109" cy="6858000"/>
                </a:xfrm>
                <a:prstGeom prst="rect">
                  <a:avLst/>
                </a:prstGeom>
              </p:spPr>
            </p:pic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5240" y="2076740"/>
                  <a:ext cx="3133643" cy="554351"/>
                </a:xfrm>
                <a:prstGeom prst="rect">
                  <a:avLst/>
                </a:prstGeom>
              </p:spPr>
            </p:pic>
          </p:grpSp>
          <p:sp>
            <p:nvSpPr>
              <p:cNvPr id="13" name="Marco 12"/>
              <p:cNvSpPr/>
              <p:nvPr/>
            </p:nvSpPr>
            <p:spPr>
              <a:xfrm>
                <a:off x="1309580" y="4025997"/>
                <a:ext cx="1688047" cy="360783"/>
              </a:xfrm>
              <a:prstGeom prst="frame">
                <a:avLst>
                  <a:gd name="adj1" fmla="val 11408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</a:t>
            </a:r>
            <a:r>
              <a:rPr lang="es-VE" sz="2000" b="1" dirty="0" smtClean="0"/>
              <a:t>aplicación</a:t>
            </a:r>
            <a:r>
              <a:rPr lang="es-ES_tradnl" sz="2000" b="1" dirty="0" smtClean="0"/>
              <a:t> </a:t>
            </a:r>
          </a:p>
          <a:p>
            <a:endParaRPr lang="es-ES_tradnl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855180" y="2787558"/>
            <a:ext cx="5439107" cy="2785502"/>
            <a:chOff x="712788" y="666412"/>
            <a:chExt cx="8286035" cy="4931955"/>
          </a:xfrm>
        </p:grpSpPr>
        <p:grpSp>
          <p:nvGrpSpPr>
            <p:cNvPr id="10" name="Agrupar 9"/>
            <p:cNvGrpSpPr/>
            <p:nvPr/>
          </p:nvGrpSpPr>
          <p:grpSpPr>
            <a:xfrm>
              <a:off x="712788" y="668462"/>
              <a:ext cx="2668776" cy="4929905"/>
              <a:chOff x="3094090" y="0"/>
              <a:chExt cx="4005281" cy="6858000"/>
            </a:xfrm>
          </p:grpSpPr>
          <p:pic>
            <p:nvPicPr>
              <p:cNvPr id="21" name="Imagen 20" descr="Captura de pantalla 2017-05-10 a la(s) 17.00.18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4299" y="0"/>
                <a:ext cx="4005072" cy="6858000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090" y="2060027"/>
                <a:ext cx="3133643" cy="554350"/>
              </a:xfrm>
              <a:prstGeom prst="rect">
                <a:avLst/>
              </a:prstGeom>
            </p:spPr>
          </p:pic>
        </p:grpSp>
        <p:pic>
          <p:nvPicPr>
            <p:cNvPr id="11" name="Imagen 10" descr="Captura de pantalla 2017-05-10 a la(s) 17.01.2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694" y="668462"/>
              <a:ext cx="2651062" cy="4929905"/>
            </a:xfrm>
            <a:prstGeom prst="rect">
              <a:avLst/>
            </a:prstGeom>
          </p:spPr>
        </p:pic>
        <p:pic>
          <p:nvPicPr>
            <p:cNvPr id="12" name="Imagen 11" descr="Captura de pantalla 2017-05-10 a la(s) 17.01.0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83" y="666412"/>
              <a:ext cx="2878940" cy="4931955"/>
            </a:xfrm>
            <a:prstGeom prst="rect">
              <a:avLst/>
            </a:prstGeom>
          </p:spPr>
        </p:pic>
        <p:sp>
          <p:nvSpPr>
            <p:cNvPr id="13" name="Marco 12"/>
            <p:cNvSpPr/>
            <p:nvPr/>
          </p:nvSpPr>
          <p:spPr>
            <a:xfrm>
              <a:off x="712927" y="4142978"/>
              <a:ext cx="2087852" cy="461052"/>
            </a:xfrm>
            <a:prstGeom prst="frame">
              <a:avLst>
                <a:gd name="adj1" fmla="val 11408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Marco 14"/>
            <p:cNvSpPr/>
            <p:nvPr/>
          </p:nvSpPr>
          <p:spPr>
            <a:xfrm>
              <a:off x="3498708" y="2279641"/>
              <a:ext cx="2508863" cy="1706064"/>
            </a:xfrm>
            <a:prstGeom prst="frame">
              <a:avLst>
                <a:gd name="adj1" fmla="val 2453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6188711" y="2131234"/>
              <a:ext cx="2718203" cy="2011744"/>
            </a:xfrm>
            <a:prstGeom prst="frame">
              <a:avLst>
                <a:gd name="adj1" fmla="val 189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amigable</a:t>
            </a:r>
            <a:r>
              <a:rPr lang="es-ES_tradnl" sz="2000" dirty="0" smtClean="0"/>
              <a:t> </a:t>
            </a:r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35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57" y="3627949"/>
            <a:ext cx="1511808" cy="25514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25444" y="3128692"/>
            <a:ext cx="191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Menú desplegable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839881" y="3128692"/>
            <a:ext cx="61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Lista</a:t>
            </a:r>
            <a:endParaRPr lang="es-ES" dirty="0"/>
          </a:p>
        </p:txBody>
      </p:sp>
      <p:pic>
        <p:nvPicPr>
          <p:cNvPr id="6" name="Imagen 5" descr="Captura de pantalla 2017-05-10 a la(s) 17.39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47" y="3602131"/>
            <a:ext cx="1851170" cy="6568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8117" y="3128692"/>
            <a:ext cx="19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Fila de información</a:t>
            </a:r>
            <a:endParaRPr lang="es-ES" dirty="0"/>
          </a:p>
        </p:txBody>
      </p:sp>
      <p:pic>
        <p:nvPicPr>
          <p:cNvPr id="11" name="Imagen 10" descr="Captura de pantalla 2017-05-10 a la(s) 18.0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30" y="3602131"/>
            <a:ext cx="1674486" cy="2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36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5" y="3842800"/>
            <a:ext cx="3329987" cy="520769"/>
          </a:xfrm>
          <a:prstGeom prst="rect">
            <a:avLst/>
          </a:prstGeom>
        </p:spPr>
      </p:pic>
      <p:pic>
        <p:nvPicPr>
          <p:cNvPr id="3" name="Imagen 2" descr="Captura de pantalla 2017-05-10 a la(s) 17.38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35" y="3842800"/>
            <a:ext cx="3424518" cy="72671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42353" y="3313358"/>
            <a:ext cx="9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Toolbar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558117" y="3313358"/>
            <a:ext cx="157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de alertas</a:t>
            </a:r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43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3" y="3510582"/>
            <a:ext cx="1491004" cy="226866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58213" y="3096426"/>
            <a:ext cx="20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Dialog</a:t>
            </a:r>
            <a:r>
              <a:rPr lang="es-ES" dirty="0" smtClean="0"/>
              <a:t> de búsqueda</a:t>
            </a:r>
            <a:endParaRPr lang="es-ES" dirty="0"/>
          </a:p>
        </p:txBody>
      </p:sp>
      <p:pic>
        <p:nvPicPr>
          <p:cNvPr id="5" name="Imagen 4" descr="D-7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844" y="3510582"/>
            <a:ext cx="1489569" cy="22323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128098" y="3096426"/>
            <a:ext cx="224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Dialog</a:t>
            </a:r>
            <a:r>
              <a:rPr lang="es-ES" dirty="0" smtClean="0"/>
              <a:t> de información</a:t>
            </a:r>
            <a:endParaRPr lang="es-ES" dirty="0"/>
          </a:p>
        </p:txBody>
      </p:sp>
      <p:pic>
        <p:nvPicPr>
          <p:cNvPr id="6" name="Imagen 5" descr="Captura de pantalla 2017-03-11 a la(s) 16.07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66" y="3510582"/>
            <a:ext cx="1309958" cy="223231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558117" y="3064160"/>
            <a:ext cx="23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Activity</a:t>
            </a:r>
            <a:r>
              <a:rPr lang="es-ES" dirty="0" smtClean="0"/>
              <a:t> de información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grpSp>
        <p:nvGrpSpPr>
          <p:cNvPr id="5" name="Agrupar 4"/>
          <p:cNvGrpSpPr/>
          <p:nvPr/>
        </p:nvGrpSpPr>
        <p:grpSpPr>
          <a:xfrm>
            <a:off x="2495176" y="3473082"/>
            <a:ext cx="4162459" cy="2058139"/>
            <a:chOff x="2674470" y="3488023"/>
            <a:chExt cx="4162459" cy="2058139"/>
          </a:xfrm>
        </p:grpSpPr>
        <p:pic>
          <p:nvPicPr>
            <p:cNvPr id="3" name="Imagen 2" descr="Captura de pantalla 2017-05-10 a la(s) 17.39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117" y="3488023"/>
              <a:ext cx="1278812" cy="2058139"/>
            </a:xfrm>
            <a:prstGeom prst="rect">
              <a:avLst/>
            </a:prstGeom>
          </p:spPr>
        </p:pic>
        <p:pic>
          <p:nvPicPr>
            <p:cNvPr id="4" name="Imagen 3" descr="Captura de pantalla 2017-03-11 a la(s) 15.57.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470" y="3488023"/>
              <a:ext cx="2667347" cy="2058138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2913529" y="2973908"/>
            <a:ext cx="335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 la </a:t>
            </a:r>
            <a:r>
              <a:rPr lang="es-ES" dirty="0" smtClean="0"/>
              <a:t>AR</a:t>
            </a:r>
            <a:r>
              <a:rPr lang="es-ES" dirty="0" smtClean="0"/>
              <a:t> </a:t>
            </a:r>
            <a:r>
              <a:rPr lang="es-ES" dirty="0" smtClean="0"/>
              <a:t>por </a:t>
            </a:r>
            <a:r>
              <a:rPr lang="es-ES" dirty="0"/>
              <a:t>G</a:t>
            </a:r>
            <a:r>
              <a:rPr lang="es-ES" dirty="0" smtClean="0"/>
              <a:t>eolocalización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66353" y="2759360"/>
            <a:ext cx="171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 la </a:t>
            </a:r>
            <a:r>
              <a:rPr lang="es-ES" dirty="0" smtClean="0"/>
              <a:t>AR</a:t>
            </a:r>
            <a:r>
              <a:rPr lang="es-ES" dirty="0" smtClean="0"/>
              <a:t>3D</a:t>
            </a:r>
            <a:endParaRPr lang="es-ES" dirty="0"/>
          </a:p>
        </p:txBody>
      </p:sp>
      <p:pic>
        <p:nvPicPr>
          <p:cNvPr id="13" name="Imagen 12" descr="Macintosh HD:Users:sandravillamizar:Desktop:apendice imagenes:D-3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17" y="3313358"/>
            <a:ext cx="1538942" cy="23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1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u="sng" dirty="0" err="1" smtClean="0"/>
              <a:t>Objetivos</a:t>
            </a:r>
            <a:endParaRPr lang="es-E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/>
              <a:t>Marco </a:t>
            </a:r>
            <a:r>
              <a:rPr lang="es-ES" sz="2100" dirty="0" smtClean="0"/>
              <a:t>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045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Demostración</a:t>
            </a:r>
            <a:endParaRPr lang="en-U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244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7401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A</a:t>
            </a:r>
            <a:r>
              <a:rPr lang="es-VE" sz="2000" dirty="0" smtClean="0"/>
              <a:t>ndroid </a:t>
            </a:r>
            <a:r>
              <a:rPr lang="es-VE" sz="2000" dirty="0"/>
              <a:t>Studio brinda versatilidad en la implementación de interfaces </a:t>
            </a:r>
            <a:r>
              <a:rPr lang="es-VE" sz="2000" dirty="0" smtClean="0"/>
              <a:t>evidenciándose </a:t>
            </a:r>
            <a:r>
              <a:rPr lang="es-VE" sz="2000" dirty="0"/>
              <a:t>en el corto tiempo para realizarlas.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usuarios.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VE" sz="2000" dirty="0" smtClean="0"/>
          </a:p>
        </p:txBody>
      </p:sp>
    </p:spTree>
    <p:extLst>
      <p:ext uri="{BB962C8B-B14F-4D97-AF65-F5344CB8AC3E}">
        <p14:creationId xmlns:p14="http://schemas.microsoft.com/office/powerpoint/2010/main" val="21092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Implementar </a:t>
            </a:r>
            <a:r>
              <a:rPr lang="es-VE" sz="2000" dirty="0"/>
              <a:t>y adaptar la tecnología de la AR a otros sistemas que ya existen actualmente en la Universidad Católica </a:t>
            </a:r>
            <a:r>
              <a:rPr lang="es-VE" sz="2000" dirty="0" smtClean="0"/>
              <a:t>Andrés </a:t>
            </a:r>
            <a:r>
              <a:rPr lang="es-VE" sz="2000" dirty="0"/>
              <a:t>Bello, para así facilitar su proceso o permitir el surgimiento de nuevas.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voz.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más pruebas </a:t>
            </a:r>
            <a:r>
              <a:rPr lang="es-VE" sz="2000" dirty="0" smtClean="0"/>
              <a:t>de la aplicación utilizando equipos más avanzados que contengan versiones </a:t>
            </a:r>
            <a:r>
              <a:rPr lang="es-VE" sz="2000" dirty="0"/>
              <a:t>recientes del sistema operativo Android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 smtClean="0"/>
              <a:t>Desarrollar </a:t>
            </a:r>
            <a:r>
              <a:rPr lang="es-VE" sz="2000" dirty="0"/>
              <a:t>aplicaciones utilizando Realidad Aumentada en Smart Glasses.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2873015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NFC.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Para futuras versiones incluir servicios tales como baños y salones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72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  <p:grpSp>
        <p:nvGrpSpPr>
          <p:cNvPr id="4" name="Agrupar 3"/>
          <p:cNvGrpSpPr/>
          <p:nvPr/>
        </p:nvGrpSpPr>
        <p:grpSpPr>
          <a:xfrm>
            <a:off x="2741706" y="2102224"/>
            <a:ext cx="3309470" cy="3309470"/>
            <a:chOff x="2741706" y="2102224"/>
            <a:chExt cx="3309470" cy="3309470"/>
          </a:xfrm>
        </p:grpSpPr>
        <p:pic>
          <p:nvPicPr>
            <p:cNvPr id="2" name="Imagen 1" descr="cel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706" y="2102224"/>
              <a:ext cx="3309470" cy="3309470"/>
            </a:xfrm>
            <a:prstGeom prst="rect">
              <a:avLst/>
            </a:prstGeom>
          </p:spPr>
        </p:pic>
        <p:pic>
          <p:nvPicPr>
            <p:cNvPr id="9" name="Imagen 8" descr="ic_launch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236" y="31436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</a:t>
            </a:r>
            <a:r>
              <a:rPr lang="es-VE" sz="3200" dirty="0" smtClean="0"/>
              <a:t>Bello</a:t>
            </a:r>
            <a:r>
              <a:rPr lang="es-ES_tradn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s-VE" sz="2000" dirty="0" smtClean="0"/>
              <a:t>  Diseñar </a:t>
            </a:r>
            <a:r>
              <a:rPr lang="es-VE" sz="2000" dirty="0"/>
              <a:t>e implementar un buscador para seleccionar el lugar </a:t>
            </a:r>
            <a:r>
              <a:rPr lang="es-VE" sz="2000" dirty="0" smtClean="0"/>
              <a:t>que         </a:t>
            </a:r>
          </a:p>
          <a:p>
            <a:pPr lvl="0" algn="just"/>
            <a:r>
              <a:rPr lang="es-VE" sz="2000" dirty="0"/>
              <a:t> </a:t>
            </a:r>
            <a:r>
              <a:rPr lang="es-VE" sz="2000" dirty="0" smtClean="0"/>
              <a:t>       se desea encontrar. 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es-VE" sz="2000" dirty="0" smtClean="0"/>
              <a:t>Diseñar </a:t>
            </a:r>
            <a:r>
              <a:rPr lang="es-VE" sz="2000" dirty="0"/>
              <a:t>e implementar un módulo para la geolocalización a través de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s-VE" sz="2000" dirty="0" smtClean="0"/>
              <a:t>Diseñar e implementar una Base de Datos que contenga la información necesaria para el uso de la aplicación. </a:t>
            </a:r>
          </a:p>
          <a:p>
            <a:pPr lvl="0" algn="just"/>
            <a:r>
              <a:rPr lang="es-VE" sz="2000" dirty="0" smtClean="0"/>
              <a:t>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6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  <a:endParaRPr lang="es-VE" sz="2000" dirty="0"/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7"/>
            </a:pPr>
            <a:r>
              <a:rPr lang="es-VE" sz="2000" dirty="0" smtClean="0"/>
              <a:t>D</a:t>
            </a:r>
            <a:r>
              <a:rPr lang="es-VE" sz="2000" dirty="0"/>
              <a:t>iseñar e implementar una interfaz gráfica amigable que interactuará con el usuario en los diferentes módulos de la aplicación. </a:t>
            </a:r>
          </a:p>
          <a:p>
            <a:pPr marL="457200" indent="-457200" algn="just">
              <a:buFont typeface="+mj-lt"/>
              <a:buAutoNum type="arabicPeriod" startAt="7"/>
            </a:pPr>
            <a:endParaRPr lang="es-VE" sz="2000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8"/>
            </a:pPr>
            <a:r>
              <a:rPr lang="es-VE" sz="2000" dirty="0"/>
              <a:t>Diseñar e implementar un Backend que maneje toda la lógica y servicios web de la aplicación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3008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174929</TotalTime>
  <Words>2874</Words>
  <Application>Microsoft Office PowerPoint</Application>
  <PresentationFormat>Presentación en pantalla (4:3)</PresentationFormat>
  <Paragraphs>663</Paragraphs>
  <Slides>67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</vt:lpstr>
      <vt:lpstr>Century Gothic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Teddy J Sears</cp:lastModifiedBy>
  <cp:revision>235</cp:revision>
  <dcterms:created xsi:type="dcterms:W3CDTF">2017-04-18T19:37:11Z</dcterms:created>
  <dcterms:modified xsi:type="dcterms:W3CDTF">2017-05-20T22:16:38Z</dcterms:modified>
</cp:coreProperties>
</file>